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 b="1">
                <a:solidFill>
                  <a:srgbClr val="7896FF"/>
                </a:solidFill>
                <a:latin typeface="Aptos"/>
              </a:defRPr>
            </a:pPr>
            <a:r>
              <a:t>CURSO PRÁCTICO · PRESENTACIÓN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3200" b="1">
                <a:solidFill>
                  <a:srgbClr val="FFFFFF"/>
                </a:solidFill>
                <a:latin typeface="Aptos"/>
              </a:defRPr>
            </a:pPr>
            <a:r>
              <a:t>AI MODEL STUDIO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063240"/>
            <a:ext cx="100584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0">
                <a:solidFill>
                  <a:srgbClr val="E8ECFF"/>
                </a:solidFill>
                <a:latin typeface="Aptos"/>
              </a:defRPr>
            </a:pPr>
            <a:r>
              <a:t>Aprende a diseñar personajes virtuales, crear imágenes coherentes y producir contenido visual y audiovisual con inteligencia artificial.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5212080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 b="1">
                <a:solidFill>
                  <a:srgbClr val="B4A0FF"/>
                </a:solidFill>
                <a:latin typeface="Aptos"/>
              </a:defRPr>
            </a:pPr>
            <a:r>
              <a:t>Aprende. Crea. Crece.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600" b="1">
                <a:solidFill>
                  <a:srgbClr val="FFFFFF"/>
                </a:solidFill>
                <a:latin typeface="Aptos"/>
              </a:defRPr>
            </a:pPr>
            <a:r>
              <a:t>¿Qué es un modelo virtual?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691640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Es un personaje digital creado o asistido por herramientas de IA.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569464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Puede usarse en educación, moda conceptual, catálogos y contenido social.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3447288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El objetivo, la audiencia y el canal determinan el estilo.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61772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IDEA CLAVE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919472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E8ECFF"/>
                </a:solidFill>
                <a:latin typeface="Aptos"/>
              </a:defRPr>
            </a:pPr>
            <a:r>
              <a:t>Define primero para qué existe el personaje y a quién quiere llegar.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01  •  PRÁCTICA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500" b="1">
                <a:solidFill>
                  <a:srgbClr val="FFFFFF"/>
                </a:solidFill>
                <a:latin typeface="Aptos"/>
              </a:defRPr>
            </a:pPr>
            <a:r>
              <a:t>¿Qué es un modelo virtual?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652760" cy="2560320"/>
          </a:xfrm>
          <a:prstGeom prst="roundRect">
            <a:avLst/>
          </a:prstGeom>
          <a:solidFill>
            <a:srgbClr val="1C244A"/>
          </a:solidFill>
          <a:ln>
            <a:solidFill>
              <a:srgbClr val="5B4B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Crea tres conceptos para un personaje adulto ficticio. Define objetivo, audiencia, personalidad, estilo y canal.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4805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TU RETO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800600"/>
            <a:ext cx="10607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E8ECFF"/>
                </a:solidFill>
                <a:latin typeface="Aptos"/>
              </a:defRPr>
            </a:pPr>
            <a:r>
              <a:t>Elige el concepto más útil y explica por qué encaja con la audiencia.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600" b="1">
                <a:solidFill>
                  <a:srgbClr val="FFFFFF"/>
                </a:solidFill>
                <a:latin typeface="Aptos"/>
              </a:defRPr>
            </a:pPr>
            <a:r>
              <a:t>Diseña una identidad reconocible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691640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Registra rostro, cabello, ojos, expresión y vestuario.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569464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Define una paleta y personalidad coherentes.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3447288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Separa rasgos fijos de variables de escena.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61772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IDEA CLAVE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919472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E8ECFF"/>
                </a:solidFill>
                <a:latin typeface="Aptos"/>
              </a:defRPr>
            </a:pPr>
            <a:r>
              <a:t>Una ficha maestra evita decisiones contradictorias.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02  •  PRÁCTICA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500" b="1">
                <a:solidFill>
                  <a:srgbClr val="FFFFFF"/>
                </a:solidFill>
                <a:latin typeface="Aptos"/>
              </a:defRPr>
            </a:pPr>
            <a:r>
              <a:t>Diseña una identidad reconocible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652760" cy="2560320"/>
          </a:xfrm>
          <a:prstGeom prst="roundRect">
            <a:avLst/>
          </a:prstGeom>
          <a:solidFill>
            <a:srgbClr val="1C244A"/>
          </a:solidFill>
          <a:ln>
            <a:solidFill>
              <a:srgbClr val="5B4B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Describe un personaje adulto ficticio: rasgos, vestuario, paleta, personalidad, audiencia y usos. Separa elementos fijos de variables.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4805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TU RETO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800600"/>
            <a:ext cx="10607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E8ECFF"/>
                </a:solidFill>
                <a:latin typeface="Aptos"/>
              </a:defRPr>
            </a:pPr>
            <a:r>
              <a:t>Elige cinco rasgos que deben permanecer estables y guarda la ficha.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600" b="1">
                <a:solidFill>
                  <a:srgbClr val="FFFFFF"/>
                </a:solidFill>
                <a:latin typeface="Aptos"/>
              </a:defRPr>
            </a:pPr>
            <a:r>
              <a:t>Prompts de retrato: controla la toma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691640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Orden: sujeto, rasgos, encuadre, pose, expresión, luz, fondo y acabado.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569464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Cambia una variable por vez y compara.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3447288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Inspecciona ojos, dientes, manos, accesorios y texto.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61772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IDEA CLAVE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919472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E8ECFF"/>
                </a:solidFill>
                <a:latin typeface="Aptos"/>
              </a:defRPr>
            </a:pPr>
            <a:r>
              <a:t>Un prompt útil es específico, ordenado y repetible.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03  •  PRÁCTICA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500" b="1">
                <a:solidFill>
                  <a:srgbClr val="FFFFFF"/>
                </a:solidFill>
                <a:latin typeface="Aptos"/>
              </a:defRPr>
            </a:pPr>
            <a:r>
              <a:t>Prompts de retrato: controla la toma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652760" cy="2560320"/>
          </a:xfrm>
          <a:prstGeom prst="roundRect">
            <a:avLst/>
          </a:prstGeom>
          <a:solidFill>
            <a:srgbClr val="1C244A"/>
          </a:solidFill>
          <a:ln>
            <a:solidFill>
              <a:srgbClr val="5B4B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Retrato editorial de una mujer adulta ficticia, cabello castaño largo y ondulado, expresión natural, plano tres cuartos, luz suave lateral, fondo azul marino con acentos violeta, piel natural, sin texto ni marcas de agua.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4805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TU RETO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800600"/>
            <a:ext cx="10607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E8ECFF"/>
                </a:solidFill>
                <a:latin typeface="Aptos"/>
              </a:defRPr>
            </a:pPr>
            <a:r>
              <a:t>Genera variaciones de encuadre e iluminación; guarda el prompt y evalúa resultados.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600" b="1">
                <a:solidFill>
                  <a:srgbClr val="FFFFFF"/>
                </a:solidFill>
                <a:latin typeface="Aptos"/>
              </a:defRPr>
            </a:pPr>
            <a:r>
              <a:t>Cuerpo completo, poses y vestuario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691640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Planifica cuerpo entero, plano medio, primer plano, perfil y tres cuartos.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569464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Describe pose natural e intención visual.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3447288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Revisa proporciones, manos, articulaciones, calzado y ropa.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61772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IDEA CLAVE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919472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E8ECFF"/>
                </a:solidFill>
                <a:latin typeface="Aptos"/>
              </a:defRPr>
            </a:pPr>
            <a:r>
              <a:t>Una hoja de tomas planificada supera la generación al azar.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04  •  PRÁCTICA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500" b="1">
                <a:solidFill>
                  <a:srgbClr val="FFFFFF"/>
                </a:solidFill>
                <a:latin typeface="Aptos"/>
              </a:defRPr>
            </a:pPr>
            <a:r>
              <a:t>Cuerpo completo, poses y vestuario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652760" cy="2560320"/>
          </a:xfrm>
          <a:prstGeom prst="roundRect">
            <a:avLst/>
          </a:prstGeom>
          <a:solidFill>
            <a:srgbClr val="1C244A"/>
          </a:solidFill>
          <a:ln>
            <a:solidFill>
              <a:srgbClr val="5B4B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Usa la misma identidad de referencia. Crea pose natural de cuerpo entero, plano medio, primer plano, perfil y tres cuartos. Conserva vestuario y estilo.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4805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TU RETO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800600"/>
            <a:ext cx="10607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E8ECFF"/>
                </a:solidFill>
                <a:latin typeface="Aptos"/>
              </a:defRPr>
            </a:pPr>
            <a:r>
              <a:t>Monta seis imágenes en una hoja y marca los defectos que requieren corrección.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600" b="1">
                <a:solidFill>
                  <a:srgbClr val="FFFFFF"/>
                </a:solidFill>
                <a:latin typeface="Aptos"/>
              </a:defRPr>
            </a:pPr>
            <a:r>
              <a:t>Consistencia entre imágenes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691640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Reutiliza la ficha maestra y referencias permitidas.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569464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Guarda prompts, versiones y resultados aprobados.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3447288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La consistencia no está garantizada: revisa cada salida.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61772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IDEA CLAVE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919472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E8ECFF"/>
                </a:solidFill>
                <a:latin typeface="Aptos"/>
              </a:defRPr>
            </a:pPr>
            <a:r>
              <a:t>La consistencia exige referencias, control de versiones y revisión.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05  •  PRÁCTICA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500" b="1">
                <a:solidFill>
                  <a:srgbClr val="FFFFFF"/>
                </a:solidFill>
                <a:latin typeface="Aptos"/>
              </a:defRPr>
            </a:pPr>
            <a:r>
              <a:t>Consistencia entre imágenes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652760" cy="2560320"/>
          </a:xfrm>
          <a:prstGeom prst="roundRect">
            <a:avLst/>
          </a:prstGeom>
          <a:solidFill>
            <a:srgbClr val="1C244A"/>
          </a:solidFill>
          <a:ln>
            <a:solidFill>
              <a:srgbClr val="5B4B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Conserva los rasgos faciales, cabello, ojos y vestuario de la referencia autorizada. Cambia únicamente el ángulo o escenario; evita rasgos nuevos.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4805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TU RETO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800600"/>
            <a:ext cx="10607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E8ECFF"/>
                </a:solidFill>
                <a:latin typeface="Aptos"/>
              </a:defRPr>
            </a:pPr>
            <a:r>
              <a:t>Crea tres ángulos y registra qué elementos permanecieron estables.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600" b="1">
                <a:solidFill>
                  <a:srgbClr val="FFFFFF"/>
                </a:solidFill>
                <a:latin typeface="Aptos"/>
              </a:defRPr>
            </a:pPr>
            <a:r>
              <a:t>Sesiones profesionales para marcas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691640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Define producto, mensaje, público, paleta y espacio para titular.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569464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Crea una toma principal y adaptaciones por formato.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3447288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Revisa etiquetas y agrega texto final en un editor.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61772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IDEA CLAVE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919472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E8ECFF"/>
                </a:solidFill>
                <a:latin typeface="Aptos"/>
              </a:defRPr>
            </a:pPr>
            <a:r>
              <a:t>Una imagen comercial necesita mensaje claro y revisión.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06  •  PRÁCTICA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500" b="1">
                <a:solidFill>
                  <a:srgbClr val="FFFFFF"/>
                </a:solidFill>
                <a:latin typeface="Aptos"/>
              </a:defRPr>
            </a:pPr>
            <a:r>
              <a:t>Sesiones profesionales para marcas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652760" cy="2560320"/>
          </a:xfrm>
          <a:prstGeom prst="roundRect">
            <a:avLst/>
          </a:prstGeom>
          <a:solidFill>
            <a:srgbClr val="1C244A"/>
          </a:solidFill>
          <a:ln>
            <a:solidFill>
              <a:srgbClr val="5B4B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Fotografía publicitaria conceptual para una marca ficticia de [producto]. Audiencia [público], mensaje [mensaje], paleta [colores], espacio negativo para texto, sin logotipos inventados.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4805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TU RETO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800600"/>
            <a:ext cx="10607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E8ECFF"/>
                </a:solidFill>
                <a:latin typeface="Aptos"/>
              </a:defRPr>
            </a:pPr>
            <a:r>
              <a:t>Entrega imagen principal, detalle, pieza vertical y variante con espacio para titular.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600" b="1">
                <a:solidFill>
                  <a:srgbClr val="FFFFFF"/>
                </a:solidFill>
                <a:latin typeface="Aptos"/>
              </a:defRPr>
            </a:pPr>
            <a:r>
              <a:t>Un modelo que habla y presenta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691640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Escribe frases breves y naturales.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569464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Prueba un fragmento antes de generar un video largo.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3447288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Revisa voz, sincronización labial, gestos y permisos.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61772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IDEA CLAVE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919472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E8ECFF"/>
                </a:solidFill>
                <a:latin typeface="Aptos"/>
              </a:defRPr>
            </a:pPr>
            <a:r>
              <a:t>Guion claro, voz adecuada y revisión mejoran la presentación.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07  •  PRÁCTICA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500" b="1">
                <a:solidFill>
                  <a:srgbClr val="FFFFFF"/>
                </a:solidFill>
                <a:latin typeface="Aptos"/>
              </a:defRPr>
            </a:pPr>
            <a:r>
              <a:t>Un modelo que habla y presenta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652760" cy="2560320"/>
          </a:xfrm>
          <a:prstGeom prst="roundRect">
            <a:avLst/>
          </a:prstGeom>
          <a:solidFill>
            <a:srgbClr val="1C244A"/>
          </a:solidFill>
          <a:ln>
            <a:solidFill>
              <a:srgbClr val="5B4B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Edita esta idea para una presentadora virtual adulta ficticia: [idea]. Duración 25 segundos, español latino natural, tono cálido, una idea central y cierre.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4805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TU RETO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800600"/>
            <a:ext cx="10607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E8ECFF"/>
                </a:solidFill>
                <a:latin typeface="Aptos"/>
              </a:defRPr>
            </a:pPr>
            <a:r>
              <a:t>Lee el guion en voz alta y simplifica frases difíciles de pronunciar.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600" b="1">
                <a:solidFill>
                  <a:srgbClr val="FFFFFF"/>
                </a:solidFill>
                <a:latin typeface="Aptos"/>
              </a:defRPr>
            </a:pPr>
            <a:r>
              <a:t>De la imagen al video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691640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Parte de una imagen nítida y una acción sencilla.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569464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Elige horizontal para clases o vertical para redes.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3447288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Revisa deformaciones, movimiento, subtítulos y sincronización.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61772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IDEA CLAVE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919472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E8ECFF"/>
                </a:solidFill>
                <a:latin typeface="Aptos"/>
              </a:defRPr>
            </a:pPr>
            <a:r>
              <a:t>Empieza con clips cortos y conserva los archivos fuente.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08  •  PRÁCTICA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500" b="1">
                <a:solidFill>
                  <a:srgbClr val="FFFFFF"/>
                </a:solidFill>
                <a:latin typeface="Aptos"/>
              </a:defRPr>
            </a:pPr>
            <a:r>
              <a:t>De la imagen al video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652760" cy="2560320"/>
          </a:xfrm>
          <a:prstGeom prst="roundRect">
            <a:avLst/>
          </a:prstGeom>
          <a:solidFill>
            <a:srgbClr val="1C244A"/>
          </a:solidFill>
          <a:ln>
            <a:solidFill>
              <a:srgbClr val="5B4B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Anima esta escena con movimiento sutil. Mantén identidad, vestuario, luz y fondo. Cámara: [movimiento]. Acción: [acción]. Evita deformaciones y cambios bruscos.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4805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TU RETO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800600"/>
            <a:ext cx="10607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E8ECFF"/>
                </a:solidFill>
                <a:latin typeface="Aptos"/>
              </a:defRPr>
            </a:pPr>
            <a:r>
              <a:t>Planifica imagen inicial, movimiento, plano de apoyo y cierre.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600" b="1">
                <a:solidFill>
                  <a:srgbClr val="FFFFFF"/>
                </a:solidFill>
                <a:latin typeface="Aptos"/>
              </a:defRPr>
            </a:pPr>
            <a:r>
              <a:t>Publicación, marca y monetización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691640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Define audiencia, temas, frecuencia y plataformas.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569464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Alterna educación, demostración y promoción.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3447288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Mide alcance, interacción, clics y conversiones.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61772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IDEA CLAVE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919472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E8ECFF"/>
                </a:solidFill>
                <a:latin typeface="Aptos"/>
              </a:defRPr>
            </a:pPr>
            <a:r>
              <a:t>La monetización requiere resolver una necesidad real.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09  •  PRÁCTICA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500" b="1">
                <a:solidFill>
                  <a:srgbClr val="FFFFFF"/>
                </a:solidFill>
                <a:latin typeface="Aptos"/>
              </a:defRPr>
            </a:pPr>
            <a:r>
              <a:t>Publicación, marca y monetización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652760" cy="2560320"/>
          </a:xfrm>
          <a:prstGeom prst="roundRect">
            <a:avLst/>
          </a:prstGeom>
          <a:solidFill>
            <a:srgbClr val="1C244A"/>
          </a:solidFill>
          <a:ln>
            <a:solidFill>
              <a:srgbClr val="5B4B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Crea un calendario de 14 días para [marca/personaje virtual]. Alterna educación, demostración y promoción. Indica tema, formato, llamada a la acción y métrica.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4805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TU RETO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800600"/>
            <a:ext cx="10607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E8ECFF"/>
                </a:solidFill>
                <a:latin typeface="Aptos"/>
              </a:defRPr>
            </a:pPr>
            <a:r>
              <a:t>Elige una métrica por publicación y define cuándo ajustarás el contenido.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600" b="1">
                <a:solidFill>
                  <a:srgbClr val="FFFFFF"/>
                </a:solidFill>
                <a:latin typeface="Aptos"/>
              </a:defRPr>
            </a:pPr>
            <a:r>
              <a:t>Proyecto final: arma tu portafolio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691640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Incluye ficha maestra, biblioteca de prompts y seis imágenes.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569464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Añade mini campaña y video con subtítulos revisados.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3447288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Documenta herramientas, derechos, proceso y aprendizajes.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61772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IDEA CLAVE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919472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E8ECFF"/>
                </a:solidFill>
                <a:latin typeface="Aptos"/>
              </a:defRPr>
            </a:pPr>
            <a:r>
              <a:t>Demuestra un proceso reproducible, no solo una imagen atractiva.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10  •  PRÁCTICA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500" b="1">
                <a:solidFill>
                  <a:srgbClr val="FFFFFF"/>
                </a:solidFill>
                <a:latin typeface="Aptos"/>
              </a:defRPr>
            </a:pPr>
            <a:r>
              <a:t>Proyecto final: arma tu portafolio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652760" cy="2560320"/>
          </a:xfrm>
          <a:prstGeom prst="roundRect">
            <a:avLst/>
          </a:prstGeom>
          <a:solidFill>
            <a:srgbClr val="1C244A"/>
          </a:solidFill>
          <a:ln>
            <a:solidFill>
              <a:srgbClr val="5B4B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Evalúa el portafolio con rúbrica: identidad 25, calidad visual 20, mensaje 15, técnica 15, adecuación 10, derechos y transparencia 15.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48056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TU RETO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800600"/>
            <a:ext cx="10607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 b="0">
                <a:solidFill>
                  <a:srgbClr val="E8ECFF"/>
                </a:solidFill>
                <a:latin typeface="Aptos"/>
              </a:defRPr>
            </a:pPr>
            <a:r>
              <a:t>Entrega el portafolio, explica las decisiones y corrige los puntos críticos antes de publicar.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65760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7896FF"/>
                </a:solidFill>
                <a:latin typeface="Aptos"/>
              </a:defRPr>
            </a:pPr>
            <a:r>
              <a:t>MÓDULO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772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600" b="1">
                <a:solidFill>
                  <a:srgbClr val="FFFFFF"/>
                </a:solidFill>
                <a:latin typeface="Aptos"/>
              </a:defRPr>
            </a:pPr>
            <a:r>
              <a:t>Rúbrica de evaluación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691640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Coherencia de identidad: 25 puntos · Calidad visual: 20 puntos.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569464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Claridad del mensaje: 15 · Ejecución técnica: 15 · Adecuación al público: 10.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3447288"/>
            <a:ext cx="10744200" cy="694944"/>
          </a:xfrm>
          <a:prstGeom prst="roundRect">
            <a:avLst/>
          </a:prstGeom>
          <a:solidFill>
            <a:srgbClr val="1C244A"/>
          </a:solidFill>
          <a:ln>
            <a:solidFill>
              <a:srgbClr val="374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700">
                <a:solidFill>
                  <a:srgbClr val="FFFFFF"/>
                </a:solidFill>
                <a:latin typeface="Aptos"/>
              </a:defRPr>
            </a:pPr>
            <a:r>
              <a:t>Derechos y transparencia: 15 puntos.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617720"/>
            <a:ext cx="18288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000" b="1">
                <a:solidFill>
                  <a:srgbClr val="B4A0FF"/>
                </a:solidFill>
                <a:latin typeface="Aptos"/>
              </a:defRPr>
            </a:pPr>
            <a:r>
              <a:t>IDEA CLAVE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919472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E8ECFF"/>
                </a:solidFill>
                <a:latin typeface="Aptos"/>
              </a:defRPr>
            </a:pPr>
            <a:r>
              <a:t>Puntaje total: 100. Corrige problemas críticos antes de publicar.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5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37160" y="0"/>
            <a:ext cx="54864" cy="6858000"/>
          </a:xfrm>
          <a:prstGeom prst="rect">
            <a:avLst/>
          </a:prstGeom>
          <a:solidFill>
            <a:srgbClr val="5B4B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 b="1">
                <a:solidFill>
                  <a:srgbClr val="7896FF"/>
                </a:solidFill>
                <a:latin typeface="Aptos"/>
              </a:defRPr>
            </a:pPr>
            <a:r>
              <a:t>CIERRE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3200" b="1">
                <a:solidFill>
                  <a:srgbClr val="FFFFFF"/>
                </a:solidFill>
                <a:latin typeface="Aptos"/>
              </a:defRPr>
            </a:pPr>
            <a:r>
              <a:t>TU PRÓXIMA GRAN IDEA COMIENZA AQUÍ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063240"/>
            <a:ext cx="100584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900" b="0">
                <a:solidFill>
                  <a:srgbClr val="E8ECFF"/>
                </a:solidFill>
                <a:latin typeface="Aptos"/>
              </a:defRPr>
            </a:pPr>
            <a:r>
              <a:t>NEXORA Academy · Aprende. Crea. Crece.</a:t>
            </a:r>
          </a:p>
          <a:p>
            <a:pPr>
              <a:spcAft>
                <a:spcPts val="600"/>
              </a:spcAft>
              <a:defRPr sz="1900" b="0">
                <a:solidFill>
                  <a:srgbClr val="E8ECFF"/>
                </a:solidFill>
                <a:latin typeface="Aptos"/>
              </a:defRPr>
            </a:pPr>
            <a:r>
              <a:t>Guarda tus mejores prompts, mejora con cada versión y construye un portafolio que puedas presentar.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5212080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 b="1">
                <a:solidFill>
                  <a:srgbClr val="B4A0FF"/>
                </a:solidFill>
                <a:latin typeface="Aptos"/>
              </a:defRPr>
            </a:pPr>
            <a:r>
              <a:t>Aprende. Crea. Crece.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10528"/>
            <a:ext cx="10972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900" b="0">
                <a:solidFill>
                  <a:srgbClr val="B4BEDC"/>
                </a:solidFill>
                <a:latin typeface="Aptos"/>
              </a:defRPr>
            </a:pPr>
            <a:r>
              <a:t>NEXORA ACADEMY  •  AI MODEL STUDIO                                         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